
<file path=[Content_Types].xml><?xml version="1.0" encoding="utf-8"?>
<Types xmlns="http://schemas.openxmlformats.org/package/2006/content-types">
  <Default Extension="emf" ContentType="image/x-emf"/>
  <Default Extension="gif" ContentType="image/gif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495" r:id="rId4"/>
    <p:sldMasterId id="2147484523" r:id="rId5"/>
  </p:sldMasterIdLst>
  <p:notesMasterIdLst>
    <p:notesMasterId r:id="rId11"/>
  </p:notesMasterIdLst>
  <p:handoutMasterIdLst>
    <p:handoutMasterId r:id="rId12"/>
  </p:handoutMasterIdLst>
  <p:sldIdLst>
    <p:sldId id="2076136988" r:id="rId6"/>
    <p:sldId id="2076137006" r:id="rId7"/>
    <p:sldId id="1561" r:id="rId8"/>
    <p:sldId id="1564" r:id="rId9"/>
    <p:sldId id="1538" r:id="rId10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>
      <p:ext uri="{19B8F6BF-5375-455C-9EA6-DF929625EA0E}">
        <p15:presenceInfo xmlns:p15="http://schemas.microsoft.com/office/powerpoint/2012/main" userId="S-1-5-21-2127521184-1604012920-1887927527-2598260" providerId="AD"/>
      </p:ext>
    </p:extLst>
  </p:cmAuthor>
  <p:cmAuthor id="3" name="Mary Feil-Jacobs" initials="MF" lastIdx="22" clrIdx="3">
    <p:extLst>
      <p:ext uri="{19B8F6BF-5375-455C-9EA6-DF929625EA0E}">
        <p15:presenceInfo xmlns:p15="http://schemas.microsoft.com/office/powerpoint/2012/main" userId="S-1-5-21-2127521184-1604012920-1887927527-6500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FD9E7"/>
    <a:srgbClr val="1977D4"/>
    <a:srgbClr val="ADD8E6"/>
    <a:srgbClr val="FFB900"/>
    <a:srgbClr val="1E1E1E"/>
    <a:srgbClr val="00BCF2"/>
    <a:srgbClr val="0078D7"/>
    <a:srgbClr val="353535"/>
    <a:srgbClr val="525252"/>
    <a:srgbClr val="B400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266"/>
    <p:restoredTop sz="94812"/>
  </p:normalViewPr>
  <p:slideViewPr>
    <p:cSldViewPr snapToGrid="0">
      <p:cViewPr varScale="1">
        <p:scale>
          <a:sx n="143" d="100"/>
          <a:sy n="143" d="100"/>
        </p:scale>
        <p:origin x="126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notesMaster" Target="notesMasters/notesMaster1.xml"/><Relationship Id="rId5" Type="http://schemas.openxmlformats.org/officeDocument/2006/relationships/slideMaster" Target="slideMasters/slideMaster2.xml"/><Relationship Id="rId15" Type="http://schemas.openxmlformats.org/officeDocument/2006/relationships/viewProps" Target="viewProps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D0CB2F-F0BF-435A-A27A-2EC15087F634}" type="datetime8">
              <a:rPr lang="en-US" smtClean="0">
                <a:latin typeface="Segoe UI" pitchFamily="34" charset="0"/>
              </a:rPr>
              <a:t>1/9/24 3:34 PM</a:t>
            </a:fld>
            <a:endParaRPr lang="en-US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D18B56EA-E28F-4F92-9F16-7A6F2501B303}" type="datetime8">
              <a:rPr lang="en-US" smtClean="0"/>
              <a:t>1/9/24 3:34 PM</a:t>
            </a:fld>
            <a:endParaRPr lang="en-US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E5E23CFC-C3E8-49B9-B877-0038CDCB9D88}" type="datetime8">
              <a:rPr lang="en-US" smtClean="0"/>
              <a:t>1/9/24 3:34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2871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1/9/24 3:34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0864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1/9/24 3:34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4812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/>
          <a:lstStyle/>
          <a:p>
            <a:fld id="{685711C6-D783-4789-8082-9D34F2C4221D}" type="datetime8">
              <a:rPr lang="en-US" smtClean="0"/>
              <a:t>1/9/24 3:34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/>
          <a:lstStyle/>
          <a:p>
            <a:fld id="{8B263312-38AA-4E1E-B2B5-0F8F122B24FE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Header Placeholder 8"/>
          <p:cNvSpPr>
            <a:spLocks noGrp="1"/>
          </p:cNvSpPr>
          <p:nvPr>
            <p:ph type="hdr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5649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8787" cy="2308324"/>
          </a:xfrm>
        </p:spPr>
        <p:txBody>
          <a:bodyPr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17570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1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B929EB9-65AF-40A9-8894-B16CCACA98C9}"/>
              </a:ext>
            </a:extLst>
          </p:cNvPr>
          <p:cNvSpPr/>
          <p:nvPr userDrawn="1"/>
        </p:nvSpPr>
        <p:spPr bwMode="auto">
          <a:xfrm>
            <a:off x="6218237" y="-1"/>
            <a:ext cx="6218238" cy="6994525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56387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C4745B-0736-4DCE-B7E9-046FF80F149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7539317" y="1788564"/>
            <a:ext cx="3836895" cy="3417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4542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bg>
      <p:bgPr>
        <a:solidFill>
          <a:srgbClr val="B4009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56387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B929EB9-65AF-40A9-8894-B16CCACA98C9}"/>
              </a:ext>
            </a:extLst>
          </p:cNvPr>
          <p:cNvSpPr/>
          <p:nvPr userDrawn="1"/>
        </p:nvSpPr>
        <p:spPr bwMode="auto">
          <a:xfrm>
            <a:off x="6218237" y="-1"/>
            <a:ext cx="6218238" cy="6994525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6" name="Picture 5" descr="A close up of a toy&#10;&#10;Description automatically generated">
            <a:extLst>
              <a:ext uri="{FF2B5EF4-FFF2-40B4-BE49-F238E27FC236}">
                <a16:creationId xmlns:a16="http://schemas.microsoft.com/office/drawing/2014/main" id="{514EA320-09C9-7146-B7EB-DCF119FD7AC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56612" y="1160413"/>
            <a:ext cx="4843369" cy="4673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0998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3">
    <p:bg>
      <p:bgPr>
        <a:solidFill>
          <a:srgbClr val="FFB9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B929EB9-65AF-40A9-8894-B16CCACA98C9}"/>
              </a:ext>
            </a:extLst>
          </p:cNvPr>
          <p:cNvSpPr/>
          <p:nvPr userDrawn="1"/>
        </p:nvSpPr>
        <p:spPr bwMode="auto">
          <a:xfrm>
            <a:off x="6218237" y="-1"/>
            <a:ext cx="6218238" cy="6994525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56387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F3119E6-CBC9-3742-94F9-783A98F4AA7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50586" y="1344375"/>
            <a:ext cx="4201651" cy="4201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6467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4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B929EB9-65AF-40A9-8894-B16CCACA98C9}"/>
              </a:ext>
            </a:extLst>
          </p:cNvPr>
          <p:cNvSpPr/>
          <p:nvPr userDrawn="1"/>
        </p:nvSpPr>
        <p:spPr bwMode="auto">
          <a:xfrm>
            <a:off x="6218237" y="-1"/>
            <a:ext cx="6218238" cy="6994525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DB9BF09-E0E5-4D1B-96E2-CD70A32D5822}"/>
              </a:ext>
            </a:extLst>
          </p:cNvPr>
          <p:cNvSpPr/>
          <p:nvPr userDrawn="1"/>
        </p:nvSpPr>
        <p:spPr bwMode="auto">
          <a:xfrm>
            <a:off x="7387674" y="1410315"/>
            <a:ext cx="4128796" cy="4128796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7D0CD3-D516-4C8E-A84D-78D7C741182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14920" y="1363662"/>
            <a:ext cx="5209624" cy="44004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56387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259937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5">
    <p:bg>
      <p:bgPr>
        <a:solidFill>
          <a:srgbClr val="B4009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B929EB9-65AF-40A9-8894-B16CCACA98C9}"/>
              </a:ext>
            </a:extLst>
          </p:cNvPr>
          <p:cNvSpPr/>
          <p:nvPr userDrawn="1"/>
        </p:nvSpPr>
        <p:spPr bwMode="auto">
          <a:xfrm>
            <a:off x="6218237" y="-1"/>
            <a:ext cx="6218238" cy="6994525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F2583F-A495-4B0D-AF8B-9510F7014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226273" y="1220592"/>
            <a:ext cx="5315009" cy="44958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56387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3589116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6">
    <p:bg>
      <p:bgPr>
        <a:solidFill>
          <a:srgbClr val="FFB9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B929EB9-65AF-40A9-8894-B16CCACA98C9}"/>
              </a:ext>
            </a:extLst>
          </p:cNvPr>
          <p:cNvSpPr/>
          <p:nvPr userDrawn="1"/>
        </p:nvSpPr>
        <p:spPr bwMode="auto">
          <a:xfrm>
            <a:off x="6218237" y="-1"/>
            <a:ext cx="6218238" cy="6994525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56387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  <p:pic>
        <p:nvPicPr>
          <p:cNvPr id="7" name="Picture 6" descr="A picture containing building, table, large, sitting&#10;&#10;Description automatically generated">
            <a:extLst>
              <a:ext uri="{FF2B5EF4-FFF2-40B4-BE49-F238E27FC236}">
                <a16:creationId xmlns:a16="http://schemas.microsoft.com/office/drawing/2014/main" id="{8BD888CC-2469-FF40-8C7A-936A08BBF86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218237" y="0"/>
            <a:ext cx="9484100" cy="6994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47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274702" y="1211287"/>
            <a:ext cx="11888787" cy="548481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12321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1287"/>
            <a:ext cx="5486399" cy="2157514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3000" b="0">
                <a:latin typeface="+mn-lt"/>
              </a:defRPr>
            </a:lvl1pPr>
            <a:lvl2pPr marL="255588" indent="0">
              <a:buFont typeface="Wingdings" panose="05000000000000000000" pitchFamily="2" charset="2"/>
              <a:buNone/>
              <a:defRPr sz="2400" b="0"/>
            </a:lvl2pPr>
            <a:lvl3pPr marL="450850" indent="0">
              <a:buFont typeface="Wingdings" panose="05000000000000000000" pitchFamily="2" charset="2"/>
              <a:buNone/>
              <a:tabLst/>
              <a:defRPr sz="2200" b="0"/>
            </a:lvl3pPr>
            <a:lvl4pPr marL="652462" indent="0">
              <a:buFont typeface="Wingdings" panose="05000000000000000000" pitchFamily="2" charset="2"/>
              <a:buNone/>
              <a:defRPr sz="2200" b="0"/>
            </a:lvl4pPr>
            <a:lvl5pPr marL="854075" indent="0">
              <a:buFont typeface="Wingdings" panose="05000000000000000000" pitchFamily="2" charset="2"/>
              <a:buNone/>
              <a:tabLst/>
              <a:defRPr sz="22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1287"/>
            <a:ext cx="5486399" cy="212365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Arial" panose="020B0604020202020204" pitchFamily="34" charset="0"/>
              <a:buNone/>
              <a:defRPr lang="en-US" sz="30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255588" indent="0">
              <a:buFont typeface="Arial" panose="020B0604020202020204" pitchFamily="34" charset="0"/>
              <a:buNone/>
              <a:defRPr lang="en-US" sz="24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0850" indent="0"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52462" indent="0">
              <a:buFont typeface="Arial" panose="020B0604020202020204" pitchFamily="34" charset="0"/>
              <a:buNone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854075" indent="0"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514350" marR="0" lvl="0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Edit Master text styles</a:t>
            </a:r>
          </a:p>
          <a:p>
            <a:pPr marL="514350" marR="0" lvl="1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Second level</a:t>
            </a:r>
          </a:p>
          <a:p>
            <a:pPr marL="514350" marR="0" lvl="2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Third level</a:t>
            </a:r>
          </a:p>
          <a:p>
            <a:pPr marL="514350" marR="0" lvl="3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Fourth level</a:t>
            </a:r>
          </a:p>
          <a:p>
            <a:pPr marL="514350" marR="0" lvl="4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54530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1287"/>
            <a:ext cx="5486399" cy="2157514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3000" b="0">
                <a:latin typeface="+mn-lt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4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2200" b="0"/>
            </a:lvl3pPr>
            <a:lvl4pPr marL="828675" indent="-176213">
              <a:buFont typeface="Wingdings" panose="05000000000000000000" pitchFamily="2" charset="2"/>
              <a:buChar char=""/>
              <a:defRPr sz="22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22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1287"/>
            <a:ext cx="5486399" cy="2123658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lang="en-US" sz="30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598488" indent="-342900">
              <a:defRPr lang="en-US" sz="24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93750" indent="-342900"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95362" indent="-342900"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96975" indent="-342900"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231775" marR="0" lvl="0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Edit Master text styles</a:t>
            </a:r>
          </a:p>
          <a:p>
            <a:pPr marL="231775" marR="0" lvl="1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Second level</a:t>
            </a:r>
          </a:p>
          <a:p>
            <a:pPr marL="231775" marR="0" lvl="2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Third level</a:t>
            </a:r>
          </a:p>
          <a:p>
            <a:pPr marL="231775" marR="0" lvl="3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Fourth level</a:t>
            </a:r>
          </a:p>
          <a:p>
            <a:pPr marL="231775" marR="0" lvl="4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79650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81027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Grey">
    <p:bg>
      <p:bgPr>
        <a:solidFill>
          <a:srgbClr val="3535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56420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rgbClr val="3535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9" y="6220609"/>
            <a:ext cx="4572000" cy="47705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82880" rIns="182880" bIns="18288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MS logo white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0688" y="479425"/>
            <a:ext cx="1451843" cy="31089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29F142D-7D6F-4396-9B8F-E9BD7B6EB27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333037" y="4868862"/>
            <a:ext cx="1563927" cy="1668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6120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/>
              <a:t>Use this Layout for Speaker Notes slides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77246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274702" y="1211287"/>
            <a:ext cx="11888787" cy="548481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27886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emf"/><Relationship Id="rId3" Type="http://schemas.openxmlformats.org/officeDocument/2006/relationships/slideLayout" Target="../slideLayouts/slideLayout12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3535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 rot="5400000">
            <a:off x="9371795" y="3072299"/>
            <a:ext cx="6995160" cy="849926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CF7005FD-E540-3E4A-9371-20FD9282D9F3}"/>
              </a:ext>
            </a:extLst>
          </p:cNvPr>
          <p:cNvGrpSpPr/>
          <p:nvPr userDrawn="1"/>
        </p:nvGrpSpPr>
        <p:grpSpPr>
          <a:xfrm>
            <a:off x="274707" y="6364819"/>
            <a:ext cx="2288077" cy="369778"/>
            <a:chOff x="8703664" y="6310422"/>
            <a:chExt cx="2400365" cy="377139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1212EB1B-8436-DA48-A33C-012BE9B41FC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26891" y="6310422"/>
              <a:ext cx="377138" cy="377139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F88F044-4A5E-8645-9438-15DC3D7043FC}"/>
                </a:ext>
              </a:extLst>
            </p:cNvPr>
            <p:cNvSpPr txBox="1"/>
            <p:nvPr userDrawn="1"/>
          </p:nvSpPr>
          <p:spPr>
            <a:xfrm>
              <a:off x="8703664" y="6310423"/>
              <a:ext cx="2080020" cy="36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8963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700" dirty="0">
                  <a:solidFill>
                    <a:schemeClr val="tx1"/>
                  </a:solidFill>
                </a:rPr>
                <a:t>@</a:t>
              </a:r>
              <a:r>
                <a:rPr lang="en-US" sz="1700" dirty="0" err="1">
                  <a:solidFill>
                    <a:schemeClr val="tx1"/>
                  </a:solidFill>
                </a:rPr>
                <a:t>TheCodeTraveler</a:t>
              </a:r>
              <a:endParaRPr lang="en-US" sz="17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055447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500" r:id="rId1"/>
    <p:sldLayoutId id="2147484501" r:id="rId2"/>
    <p:sldLayoutId id="2147484502" r:id="rId3"/>
    <p:sldLayoutId id="2147484503" r:id="rId4"/>
    <p:sldLayoutId id="2147484504" r:id="rId5"/>
    <p:sldLayoutId id="2147484510" r:id="rId6"/>
    <p:sldLayoutId id="2147484513" r:id="rId7"/>
    <p:sldLayoutId id="2147484514" r:id="rId8"/>
    <p:sldLayoutId id="2147484529" r:id="rId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3535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 rot="5400000">
            <a:off x="9371795" y="3072299"/>
            <a:ext cx="6995160" cy="84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0041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508" r:id="rId1"/>
    <p:sldLayoutId id="2147484515" r:id="rId2"/>
    <p:sldLayoutId id="2147484516" r:id="rId3"/>
    <p:sldLayoutId id="2147484517" r:id="rId4"/>
    <p:sldLayoutId id="2147484518" r:id="rId5"/>
    <p:sldLayoutId id="2147484519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.png"/><Relationship Id="rId4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icrosoft.com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17333"/>
            <a:ext cx="6218237" cy="1181862"/>
          </a:xfrm>
        </p:spPr>
        <p:txBody>
          <a:bodyPr/>
          <a:lstStyle/>
          <a:p>
            <a:r>
              <a:rPr lang="en-US" dirty="0"/>
              <a:t>Triggers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2891389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751AF8-C3F4-5846-B0E4-BB36BDA9E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UI</a:t>
            </a:r>
            <a:br>
              <a:rPr lang="en-US" dirty="0"/>
            </a:br>
            <a:r>
              <a:rPr lang="en-US" sz="3600" dirty="0">
                <a:gradFill>
                  <a:gsLst>
                    <a:gs pos="1250">
                      <a:srgbClr val="FFB900"/>
                    </a:gs>
                    <a:gs pos="100000">
                      <a:srgbClr val="FFB900"/>
                    </a:gs>
                  </a:gsLst>
                  <a:lin ang="5400000" scaled="0"/>
                </a:gradFill>
              </a:rPr>
              <a:t>Triggers</a:t>
            </a:r>
            <a:endParaRPr lang="en-US" sz="2400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BB428615-6E92-6A96-CD60-9A918027DECD}"/>
              </a:ext>
            </a:extLst>
          </p:cNvPr>
          <p:cNvSpPr txBox="1">
            <a:spLocks/>
          </p:cNvSpPr>
          <p:nvPr/>
        </p:nvSpPr>
        <p:spPr>
          <a:xfrm>
            <a:off x="274639" y="1828799"/>
            <a:ext cx="7687332" cy="1858970"/>
          </a:xfrm>
          <a:prstGeom prst="rect">
            <a:avLst/>
          </a:prstGeom>
        </p:spPr>
        <p:txBody>
          <a:bodyPr vert="horz" wrap="square" lIns="146304" tIns="91440" rIns="146304" bIns="91440" numCol="1" rtlCol="0">
            <a:spAutoFit/>
          </a:bodyPr>
          <a:lstStyle>
            <a:lvl1pPr marL="2286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3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4572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858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144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430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Performs an action when condition is met</a:t>
            </a:r>
          </a:p>
          <a:p>
            <a:r>
              <a:rPr lang="en-US" sz="2800" dirty="0"/>
              <a:t>Can be added to any </a:t>
            </a:r>
            <a:r>
              <a:rPr lang="en-US" sz="2800" dirty="0" err="1"/>
              <a:t>VisualElement</a:t>
            </a:r>
            <a:endParaRPr lang="en-US" sz="2800" dirty="0"/>
          </a:p>
          <a:p>
            <a:r>
              <a:rPr lang="en-US" sz="2800" dirty="0"/>
              <a:t>Commonly used with Visual States</a:t>
            </a:r>
          </a:p>
          <a:p>
            <a:pPr lvl="1"/>
            <a:r>
              <a:rPr lang="en-US" sz="2000" dirty="0"/>
              <a:t>(Example) Change text color when </a:t>
            </a:r>
            <a:r>
              <a:rPr lang="en-US" sz="2000" dirty="0" err="1"/>
              <a:t>VisualState</a:t>
            </a:r>
            <a:r>
              <a:rPr lang="en-US" sz="2000" dirty="0"/>
              <a:t> is Disabled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5E858F22-0284-3ED6-6B90-1B18A9EFBC10}"/>
              </a:ext>
            </a:extLst>
          </p:cNvPr>
          <p:cNvSpPr/>
          <p:nvPr/>
        </p:nvSpPr>
        <p:spPr bwMode="auto">
          <a:xfrm>
            <a:off x="9094145" y="827977"/>
            <a:ext cx="2520175" cy="5313556"/>
          </a:xfrm>
          <a:prstGeom prst="roundRect">
            <a:avLst/>
          </a:prstGeom>
          <a:solidFill>
            <a:srgbClr val="AFD9E7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7" name="Freeform 16">
            <a:extLst>
              <a:ext uri="{FF2B5EF4-FFF2-40B4-BE49-F238E27FC236}">
                <a16:creationId xmlns:a16="http://schemas.microsoft.com/office/drawing/2014/main" id="{E2216786-ECB3-EE0B-133F-158E1762D66C}"/>
              </a:ext>
            </a:extLst>
          </p:cNvPr>
          <p:cNvSpPr/>
          <p:nvPr/>
        </p:nvSpPr>
        <p:spPr bwMode="auto">
          <a:xfrm>
            <a:off x="2212402" y="811809"/>
            <a:ext cx="356839" cy="338997"/>
          </a:xfrm>
          <a:custGeom>
            <a:avLst/>
            <a:gdLst>
              <a:gd name="connsiteX0" fmla="*/ 0 w 356839"/>
              <a:gd name="connsiteY0" fmla="*/ 338997 h 338997"/>
              <a:gd name="connsiteX1" fmla="*/ 0 w 356839"/>
              <a:gd name="connsiteY1" fmla="*/ 338997 h 338997"/>
              <a:gd name="connsiteX2" fmla="*/ 356839 w 356839"/>
              <a:gd name="connsiteY2" fmla="*/ 0 h 33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56839" h="338997">
                <a:moveTo>
                  <a:pt x="0" y="338997"/>
                </a:moveTo>
                <a:lnTo>
                  <a:pt x="0" y="338997"/>
                </a:lnTo>
                <a:lnTo>
                  <a:pt x="356839" y="0"/>
                </a:lnTo>
              </a:path>
            </a:pathLst>
          </a:cu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C947173-F415-3A5B-2EE2-33E7F82E5156}"/>
              </a:ext>
            </a:extLst>
          </p:cNvPr>
          <p:cNvSpPr txBox="1"/>
          <p:nvPr/>
        </p:nvSpPr>
        <p:spPr>
          <a:xfrm>
            <a:off x="8970111" y="6137216"/>
            <a:ext cx="2834436" cy="663258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1050" i="1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Searchbar</a:t>
            </a:r>
            <a:r>
              <a:rPr lang="en-US" sz="1050" i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</a:t>
            </a:r>
            <a:r>
              <a:rPr lang="en-US" sz="1050" i="1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TextColor</a:t>
            </a:r>
            <a:r>
              <a:rPr lang="en-US" sz="1050" i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Trigger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1050" i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Sample from .NET MAUI Community Toolkit</a:t>
            </a:r>
          </a:p>
        </p:txBody>
      </p:sp>
      <p:pic>
        <p:nvPicPr>
          <p:cNvPr id="5" name="Simulator Screen Recording - iPhone 15 Pro - 2023-11-22 at 10.38.23">
            <a:hlinkClick r:id="" action="ppaction://media"/>
            <a:extLst>
              <a:ext uri="{FF2B5EF4-FFF2-40B4-BE49-F238E27FC236}">
                <a16:creationId xmlns:a16="http://schemas.microsoft.com/office/drawing/2014/main" id="{6C80B596-59FC-A81E-F709-FCA4DED27F1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172234" y="987552"/>
            <a:ext cx="2339450" cy="507264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19D9065-65B0-9629-2523-63123162FB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06687" y="817031"/>
            <a:ext cx="2684691" cy="5372023"/>
          </a:xfrm>
          <a:prstGeom prst="rect">
            <a:avLst/>
          </a:prstGeom>
        </p:spPr>
      </p:pic>
      <p:sp>
        <p:nvSpPr>
          <p:cNvPr id="8" name="Right Brace 7">
            <a:extLst>
              <a:ext uri="{FF2B5EF4-FFF2-40B4-BE49-F238E27FC236}">
                <a16:creationId xmlns:a16="http://schemas.microsoft.com/office/drawing/2014/main" id="{FADF793C-17AA-E057-2CD6-79807E4321BE}"/>
              </a:ext>
            </a:extLst>
          </p:cNvPr>
          <p:cNvSpPr/>
          <p:nvPr/>
        </p:nvSpPr>
        <p:spPr>
          <a:xfrm flipH="1" flipV="1">
            <a:off x="8823700" y="1359926"/>
            <a:ext cx="114691" cy="311934"/>
          </a:xfrm>
          <a:prstGeom prst="rightBrace">
            <a:avLst>
              <a:gd name="adj1" fmla="val 8333"/>
              <a:gd name="adj2" fmla="val 53334"/>
            </a:avLst>
          </a:prstGeom>
          <a:ln w="127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95C15B6-C30C-E3A2-5A97-0317DCBF5C86}"/>
              </a:ext>
            </a:extLst>
          </p:cNvPr>
          <p:cNvSpPr txBox="1"/>
          <p:nvPr/>
        </p:nvSpPr>
        <p:spPr>
          <a:xfrm>
            <a:off x="6409454" y="1212849"/>
            <a:ext cx="2684691" cy="627864"/>
          </a:xfrm>
          <a:prstGeom prst="rect">
            <a:avLst/>
          </a:prstGeom>
          <a:noFill/>
        </p:spPr>
        <p:txBody>
          <a:bodyPr wrap="square" lIns="182880" tIns="146304" rIns="182880" bIns="146304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200" dirty="0" err="1">
                <a:solidFill>
                  <a:schemeClr val="accent1"/>
                </a:solidFill>
              </a:rPr>
              <a:t>Searchbar</a:t>
            </a:r>
            <a:endParaRPr lang="en-US" sz="1200" dirty="0">
              <a:solidFill>
                <a:schemeClr val="accent1"/>
              </a:solidFill>
            </a:endParaRPr>
          </a:p>
          <a:p>
            <a:pPr algn="ctr">
              <a:lnSpc>
                <a:spcPct val="90000"/>
              </a:lnSpc>
            </a:pPr>
            <a:r>
              <a:rPr lang="en-US" sz="1200" dirty="0" err="1">
                <a:solidFill>
                  <a:schemeClr val="accent1"/>
                </a:solidFill>
              </a:rPr>
              <a:t>TextColor</a:t>
            </a:r>
            <a:r>
              <a:rPr lang="en-US" sz="1200" dirty="0">
                <a:solidFill>
                  <a:schemeClr val="accent1"/>
                </a:solidFill>
              </a:rPr>
              <a:t> grey when disabled</a:t>
            </a:r>
          </a:p>
        </p:txBody>
      </p:sp>
    </p:spTree>
    <p:extLst>
      <p:ext uri="{BB962C8B-B14F-4D97-AF65-F5344CB8AC3E}">
        <p14:creationId xmlns:p14="http://schemas.microsoft.com/office/powerpoint/2010/main" val="2544990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4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5A88F876-B6C5-4C67-9930-BCBACEE4C2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063" y="1363662"/>
            <a:ext cx="2619851" cy="523970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D14FC5-5406-4C94-B8D3-8057DD3A6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Sample mobile app slide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F2D524-D5E7-4341-813E-A18940399F44}"/>
              </a:ext>
            </a:extLst>
          </p:cNvPr>
          <p:cNvSpPr txBox="1"/>
          <p:nvPr/>
        </p:nvSpPr>
        <p:spPr>
          <a:xfrm>
            <a:off x="754219" y="3111182"/>
            <a:ext cx="213360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iPhone 7/8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C5C043-F709-4D3E-B7CB-8467527DA9EE}"/>
              </a:ext>
            </a:extLst>
          </p:cNvPr>
          <p:cNvSpPr txBox="1"/>
          <p:nvPr/>
        </p:nvSpPr>
        <p:spPr>
          <a:xfrm>
            <a:off x="3656840" y="3111182"/>
            <a:ext cx="213360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iPhone 14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4961FB-CD45-4801-9A49-4E5BD597DEC9}"/>
              </a:ext>
            </a:extLst>
          </p:cNvPr>
          <p:cNvSpPr txBox="1"/>
          <p:nvPr/>
        </p:nvSpPr>
        <p:spPr>
          <a:xfrm>
            <a:off x="9353288" y="3106102"/>
            <a:ext cx="2897966" cy="1625060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App screenshots can be placed behind these transparent .</a:t>
            </a:r>
            <a:r>
              <a:rPr lang="en-US" sz="240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pngs</a:t>
            </a:r>
            <a:endParaRPr lang="en-US" sz="240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960E5A3-3B8B-4298-9421-A617B2C3E5D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732" t="9623" r="4421" b="7031"/>
          <a:stretch/>
        </p:blipFill>
        <p:spPr>
          <a:xfrm>
            <a:off x="5227637" y="1201864"/>
            <a:ext cx="4910073" cy="566546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2B0C420-9ECE-4247-9660-6F16BA19EB0C}"/>
              </a:ext>
            </a:extLst>
          </p:cNvPr>
          <p:cNvSpPr txBox="1"/>
          <p:nvPr/>
        </p:nvSpPr>
        <p:spPr>
          <a:xfrm>
            <a:off x="6523037" y="3111182"/>
            <a:ext cx="2591793" cy="1037207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Generic phone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(</a:t>
            </a:r>
            <a:r>
              <a:rPr lang="en-US" sz="240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BrandCentral</a:t>
            </a:r>
            <a:r>
              <a:rPr lang="en-US" sz="2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)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7C7526C-2800-20E6-604D-6136BDFBEE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18964" y="1268103"/>
            <a:ext cx="2768600" cy="565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975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4EEDFC1-A6EE-4FBE-A258-8C1592853BB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09" t="13747" r="4217" b="15811"/>
          <a:stretch/>
        </p:blipFill>
        <p:spPr>
          <a:xfrm>
            <a:off x="884237" y="1212849"/>
            <a:ext cx="10896600" cy="548481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D14FC5-5406-4C94-B8D3-8057DD3A6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Sample website slide (blank)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DE1823-92EF-4897-B021-B426CE8CBCCA}"/>
              </a:ext>
            </a:extLst>
          </p:cNvPr>
          <p:cNvSpPr txBox="1"/>
          <p:nvPr/>
        </p:nvSpPr>
        <p:spPr>
          <a:xfrm>
            <a:off x="3932237" y="3344862"/>
            <a:ext cx="5029200" cy="960263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Website screenshots can be placed behind this transparent .</a:t>
            </a:r>
            <a:r>
              <a:rPr lang="en-US" sz="240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png</a:t>
            </a:r>
            <a:endParaRPr lang="en-US" sz="240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925303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4294967295"/>
          </p:nvPr>
        </p:nvSpPr>
        <p:spPr>
          <a:xfrm>
            <a:off x="274638" y="1828800"/>
            <a:ext cx="11887200" cy="2025170"/>
          </a:xfrm>
        </p:spPr>
        <p:txBody>
          <a:bodyPr/>
          <a:lstStyle/>
          <a:p>
            <a:r>
              <a:rPr lang="en-US"/>
              <a:t>Example of a bulleted slide with a subhead</a:t>
            </a:r>
          </a:p>
          <a:p>
            <a:pPr lvl="1"/>
            <a:r>
              <a:rPr lang="en-US"/>
              <a:t>Set the slide title to “Sentence case”</a:t>
            </a:r>
          </a:p>
          <a:p>
            <a:pPr lvl="1"/>
            <a:r>
              <a:rPr lang="en-US"/>
              <a:t>Set subheads to “Sentence case”</a:t>
            </a:r>
          </a:p>
          <a:p>
            <a:pPr lvl="0"/>
            <a:r>
              <a:rPr lang="en-US"/>
              <a:t>Hyperlink style</a:t>
            </a:r>
          </a:p>
          <a:p>
            <a:pPr lvl="1"/>
            <a:r>
              <a:rPr lang="en-US">
                <a:hlinkClick r:id="rId3"/>
              </a:rPr>
              <a:t>www.microsoft.com</a:t>
            </a:r>
            <a:r>
              <a:rPr lang="en-US"/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Bullet points layout with subtitle</a:t>
            </a:r>
            <a:br>
              <a:rPr lang="en-US"/>
            </a:br>
            <a:r>
              <a:rPr lang="en-US" sz="3600">
                <a:gradFill>
                  <a:gsLst>
                    <a:gs pos="1250">
                      <a:srgbClr val="FFB900"/>
                    </a:gs>
                    <a:gs pos="100000">
                      <a:srgbClr val="FFB900"/>
                    </a:gs>
                  </a:gsLst>
                  <a:lin ang="5400000" scaled="0"/>
                </a:gradFill>
              </a:rPr>
              <a:t>Subtitle is smaller in the same text block</a:t>
            </a:r>
            <a:endParaRPr lang="en-US" sz="4000">
              <a:gradFill>
                <a:gsLst>
                  <a:gs pos="1250">
                    <a:srgbClr val="FFB900"/>
                  </a:gs>
                  <a:gs pos="100000">
                    <a:srgbClr val="FFB900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341120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APEX Template 2017 ">
  <a:themeElements>
    <a:clrScheme name="Custom 79">
      <a:dk1>
        <a:srgbClr val="353535"/>
      </a:dk1>
      <a:lt1>
        <a:srgbClr val="FFFFFF"/>
      </a:lt1>
      <a:dk2>
        <a:srgbClr val="353535"/>
      </a:dk2>
      <a:lt2>
        <a:srgbClr val="FFFFFF"/>
      </a:lt2>
      <a:accent1>
        <a:srgbClr val="FFB900"/>
      </a:accent1>
      <a:accent2>
        <a:srgbClr val="B4009E"/>
      </a:accent2>
      <a:accent3>
        <a:srgbClr val="0078D7"/>
      </a:accent3>
      <a:accent4>
        <a:srgbClr val="00BCF2"/>
      </a:accent4>
      <a:accent5>
        <a:srgbClr val="B4A0FF"/>
      </a:accent5>
      <a:accent6>
        <a:srgbClr val="00B294"/>
      </a:accent6>
      <a:hlink>
        <a:srgbClr val="00BCF2"/>
      </a:hlink>
      <a:folHlink>
        <a:srgbClr val="00BCF2"/>
      </a:folHlink>
    </a:clrScheme>
    <a:fontScheme name="Segoe UI Light - Segoe UI Semilight">
      <a:majorFont>
        <a:latin typeface="Segoe UI Light"/>
        <a:ea typeface=""/>
        <a:cs typeface=""/>
      </a:majorFont>
      <a:minorFont>
        <a:latin typeface="Segoe UI Semilight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3" id="{71239882-4395-4F1E-A7A4-B9823733F26A}" vid="{F3DECCDB-D108-476B-BDE8-0D4C8C1A03CE}"/>
    </a:ext>
  </a:extLst>
</a:theme>
</file>

<file path=ppt/theme/theme2.xml><?xml version="1.0" encoding="utf-8"?>
<a:theme xmlns:a="http://schemas.openxmlformats.org/drawingml/2006/main" name="1_APEX Template 2017 ">
  <a:themeElements>
    <a:clrScheme name="Custom 79">
      <a:dk1>
        <a:srgbClr val="353535"/>
      </a:dk1>
      <a:lt1>
        <a:srgbClr val="FFFFFF"/>
      </a:lt1>
      <a:dk2>
        <a:srgbClr val="353535"/>
      </a:dk2>
      <a:lt2>
        <a:srgbClr val="FFFFFF"/>
      </a:lt2>
      <a:accent1>
        <a:srgbClr val="FFB900"/>
      </a:accent1>
      <a:accent2>
        <a:srgbClr val="B4009E"/>
      </a:accent2>
      <a:accent3>
        <a:srgbClr val="0078D7"/>
      </a:accent3>
      <a:accent4>
        <a:srgbClr val="00BCF2"/>
      </a:accent4>
      <a:accent5>
        <a:srgbClr val="B4A0FF"/>
      </a:accent5>
      <a:accent6>
        <a:srgbClr val="00B294"/>
      </a:accent6>
      <a:hlink>
        <a:srgbClr val="00BCF2"/>
      </a:hlink>
      <a:folHlink>
        <a:srgbClr val="00BCF2"/>
      </a:folHlink>
    </a:clrScheme>
    <a:fontScheme name="Segoe UI Light - Segoe UI Semilight">
      <a:majorFont>
        <a:latin typeface="Segoe UI Light"/>
        <a:ea typeface=""/>
        <a:cs typeface=""/>
      </a:majorFont>
      <a:minorFont>
        <a:latin typeface="Segoe UI Semilight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3" id="{71239882-4395-4F1E-A7A4-B9823733F26A}" vid="{F3DECCDB-D108-476B-BDE8-0D4C8C1A03CE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33D2391BFF58241AEB203BD95DC1F89" ma:contentTypeVersion="16" ma:contentTypeDescription="Create a new document." ma:contentTypeScope="" ma:versionID="bd4b5e6fa70efd11586bd069caa6259f">
  <xsd:schema xmlns:xsd="http://www.w3.org/2001/XMLSchema" xmlns:xs="http://www.w3.org/2001/XMLSchema" xmlns:p="http://schemas.microsoft.com/office/2006/metadata/properties" xmlns:ns1="http://schemas.microsoft.com/sharepoint/v3" xmlns:ns2="16dc66bd-df5a-4495-a5c9-5e296f49988a" xmlns:ns3="12239fb0-26c0-4a37-b790-6c81fba9d0fc" targetNamespace="http://schemas.microsoft.com/office/2006/metadata/properties" ma:root="true" ma:fieldsID="1236f19879e555dfdef409a5be7c6d72" ns1:_="" ns2:_="" ns3:_="">
    <xsd:import namespace="http://schemas.microsoft.com/sharepoint/v3"/>
    <xsd:import namespace="16dc66bd-df5a-4495-a5c9-5e296f49988a"/>
    <xsd:import namespace="12239fb0-26c0-4a37-b790-6c81fba9d0f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DateTaken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2:MediaServiceOCR" minOccurs="0"/>
                <xsd:element ref="ns2:MediaServiceLocation" minOccurs="0"/>
                <xsd:element ref="ns2:MediaServiceEventHashCode" minOccurs="0"/>
                <xsd:element ref="ns2:MediaServiceGenerationTime" minOccurs="0"/>
                <xsd:element ref="ns2:MediaServiceAutoKeyPoints" minOccurs="0"/>
                <xsd:element ref="ns2:MediaServiceKeyPoints" minOccurs="0"/>
                <xsd:element ref="ns1:_ip_UnifiedCompliancePolicyProperties" minOccurs="0"/>
                <xsd:element ref="ns1:_ip_UnifiedCompliancePolicyUIAc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2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3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dc66bd-df5a-4495-a5c9-5e296f49988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description="" ma:internalName="MediaServiceAutoTags" ma:readOnly="true">
      <xsd:simpleType>
        <xsd:restriction base="dms:Text"/>
      </xsd:simpleType>
    </xsd:element>
    <xsd:element name="MediaServiceDateTaken" ma:index="11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OCR" ma:index="16" nillable="true" ma:displayName="MediaServiceOCR" ma:description="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MediaServiceLocation" ma:description="" ma:internalName="MediaServiceLocation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2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1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2239fb0-26c0-4a37-b790-6c81fba9d0fc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4" nillable="true" ma:displayName="Last Shared By User" ma:description="" ma:hidden="true" ma:internalName="LastSharedByUser" ma:readOnly="true">
      <xsd:simpleType>
        <xsd:restriction base="dms:Note"/>
      </xsd:simpleType>
    </xsd:element>
    <xsd:element name="LastSharedByTime" ma:index="15" nillable="true" ma:displayName="Last Shared By Time" ma:description="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MediaServiceKeyPoints xmlns="16dc66bd-df5a-4495-a5c9-5e296f49988a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F517AA3B-FC88-46DF-B5BA-DC6634CFCC94}">
  <ds:schemaRefs>
    <ds:schemaRef ds:uri="12239fb0-26c0-4a37-b790-6c81fba9d0fc"/>
    <ds:schemaRef ds:uri="16dc66bd-df5a-4495-a5c9-5e296f49988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59C5458-A72E-4627-9FFC-D350DCB4700F}">
  <ds:schemaRefs>
    <ds:schemaRef ds:uri="http://schemas.microsoft.com/office/2006/metadata/properties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schemas.microsoft.com/sharepoint/v3"/>
    <ds:schemaRef ds:uri="http://purl.org/dc/elements/1.1/"/>
    <ds:schemaRef ds:uri="http://schemas.microsoft.com/office/2006/documentManagement/types"/>
    <ds:schemaRef ds:uri="12239fb0-26c0-4a37-b790-6c81fba9d0fc"/>
    <ds:schemaRef ds:uri="16dc66bd-df5a-4495-a5c9-5e296f49988a"/>
    <ds:schemaRef ds:uri="http://www.w3.org/XML/1998/namespace"/>
    <ds:schemaRef ds:uri="http://purl.org/dc/terms/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Privilege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3134_APEX_template_r03</Template>
  <TotalTime>16641</TotalTime>
  <Words>248</Words>
  <Application>Microsoft Macintosh PowerPoint</Application>
  <PresentationFormat>Custom</PresentationFormat>
  <Paragraphs>36</Paragraphs>
  <Slides>5</Slides>
  <Notes>4</Notes>
  <HiddenSlides>3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Segoe UI</vt:lpstr>
      <vt:lpstr>Segoe UI Light</vt:lpstr>
      <vt:lpstr>Segoe UI Semilight</vt:lpstr>
      <vt:lpstr>Wingdings</vt:lpstr>
      <vt:lpstr>APEX Template 2017 </vt:lpstr>
      <vt:lpstr>1_APEX Template 2017 </vt:lpstr>
      <vt:lpstr>Triggers</vt:lpstr>
      <vt:lpstr>Creating UI Triggers</vt:lpstr>
      <vt:lpstr>Sample mobile app slide</vt:lpstr>
      <vt:lpstr>Sample website slide (blank)</vt:lpstr>
      <vt:lpstr>Bullet points layout with subtitle Subtitle is smaller in the same text block</vt:lpstr>
    </vt:vector>
  </TitlesOfParts>
  <Manager/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subject>&lt;Speech title here&gt;</dc:subject>
  <dc:creator>Trine Thogersen</dc:creator>
  <cp:keywords/>
  <dc:description>Template: _x000d_
Formatting: _x000d_
Audience Type:</dc:description>
  <cp:lastModifiedBy>Brandon Minnick</cp:lastModifiedBy>
  <cp:revision>240</cp:revision>
  <dcterms:created xsi:type="dcterms:W3CDTF">2017-10-31T19:47:21Z</dcterms:created>
  <dcterms:modified xsi:type="dcterms:W3CDTF">2024-01-09T23:34:45Z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0x010100A33D2391BFF58241AEB203BD95DC1F89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/>
  </property>
  <property fmtid="{D5CDD505-2E9C-101B-9397-08002B2CF9AE}" pid="7" name="Track">
    <vt:lpwstr/>
  </property>
  <property fmtid="{D5CDD505-2E9C-101B-9397-08002B2CF9AE}" pid="8" name="Event Location">
    <vt:lpwstr/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MSIP_Label_f42aa342-8706-4288-bd11-ebb85995028c_Enabled">
    <vt:lpwstr>True</vt:lpwstr>
  </property>
  <property fmtid="{D5CDD505-2E9C-101B-9397-08002B2CF9AE}" pid="12" name="MSIP_Label_f42aa342-8706-4288-bd11-ebb85995028c_SiteId">
    <vt:lpwstr>72f988bf-86f1-41af-91ab-2d7cd011db47</vt:lpwstr>
  </property>
  <property fmtid="{D5CDD505-2E9C-101B-9397-08002B2CF9AE}" pid="13" name="MSIP_Label_f42aa342-8706-4288-bd11-ebb85995028c_Owner">
    <vt:lpwstr>maprende@microsoft.com</vt:lpwstr>
  </property>
  <property fmtid="{D5CDD505-2E9C-101B-9397-08002B2CF9AE}" pid="14" name="MSIP_Label_f42aa342-8706-4288-bd11-ebb85995028c_SetDate">
    <vt:lpwstr>2018-04-03T18:59:45.4491218Z</vt:lpwstr>
  </property>
  <property fmtid="{D5CDD505-2E9C-101B-9397-08002B2CF9AE}" pid="15" name="MSIP_Label_f42aa342-8706-4288-bd11-ebb85995028c_Name">
    <vt:lpwstr>General</vt:lpwstr>
  </property>
  <property fmtid="{D5CDD505-2E9C-101B-9397-08002B2CF9AE}" pid="16" name="MSIP_Label_f42aa342-8706-4288-bd11-ebb85995028c_Application">
    <vt:lpwstr>Microsoft Azure Information Protection</vt:lpwstr>
  </property>
  <property fmtid="{D5CDD505-2E9C-101B-9397-08002B2CF9AE}" pid="17" name="MSIP_Label_f42aa342-8706-4288-bd11-ebb85995028c_Extended_MSFT_Method">
    <vt:lpwstr>Automatic</vt:lpwstr>
  </property>
  <property fmtid="{D5CDD505-2E9C-101B-9397-08002B2CF9AE}" pid="18" name="Sensitivity">
    <vt:lpwstr>General</vt:lpwstr>
  </property>
</Properties>
</file>